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71" r:id="rId3"/>
    <p:sldId id="257" r:id="rId4"/>
    <p:sldId id="260" r:id="rId5"/>
    <p:sldId id="272" r:id="rId6"/>
    <p:sldId id="265" r:id="rId7"/>
    <p:sldId id="264" r:id="rId8"/>
    <p:sldId id="267" r:id="rId9"/>
    <p:sldId id="269" r:id="rId10"/>
    <p:sldId id="273" r:id="rId11"/>
    <p:sldId id="304" r:id="rId12"/>
    <p:sldId id="285" r:id="rId13"/>
    <p:sldId id="281" r:id="rId14"/>
    <p:sldId id="305" r:id="rId15"/>
    <p:sldId id="296" r:id="rId16"/>
    <p:sldId id="287" r:id="rId17"/>
    <p:sldId id="288" r:id="rId18"/>
    <p:sldId id="306" r:id="rId19"/>
    <p:sldId id="289" r:id="rId20"/>
    <p:sldId id="298" r:id="rId21"/>
    <p:sldId id="290" r:id="rId22"/>
    <p:sldId id="291" r:id="rId23"/>
    <p:sldId id="292" r:id="rId24"/>
    <p:sldId id="276" r:id="rId25"/>
    <p:sldId id="299" r:id="rId26"/>
    <p:sldId id="302" r:id="rId27"/>
    <p:sldId id="303" r:id="rId28"/>
    <p:sldId id="279" r:id="rId29"/>
    <p:sldId id="284" r:id="rId30"/>
    <p:sldId id="277" r:id="rId31"/>
    <p:sldId id="280" r:id="rId32"/>
    <p:sldId id="293" r:id="rId33"/>
    <p:sldId id="282" r:id="rId34"/>
    <p:sldId id="283" r:id="rId35"/>
    <p:sldId id="294" r:id="rId36"/>
    <p:sldId id="307" r:id="rId37"/>
    <p:sldId id="308" r:id="rId38"/>
    <p:sldId id="301" r:id="rId39"/>
    <p:sldId id="300" r:id="rId40"/>
    <p:sldId id="270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A89D-9AAB-438C-9B1B-6D39494AEB95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BF91F-FFE7-488F-A7AF-46B252768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45398-4294-AFB2-B90E-A7F57807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5A40-BF45-8A29-A8CF-5AF2F651F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3D492-155B-D80A-EFAA-D936961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E29-85AB-4AE2-9C7B-714D45DCE4DF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D6A88-A4B0-F391-3FC7-ED68706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F7A86-40CD-B57A-DCDF-6AE855E4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3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8ACB4-3866-08C5-F537-6323543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B562A-307C-951B-9140-39BAC60A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B3E737-D33D-815B-1B82-F4B8859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2850-4957-44E3-8E9C-0C563A4B9799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A8EE4-FB5D-4075-93FA-3B03C4C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7DAE8-A262-4296-7E3F-AF6162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4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995E95-1897-ABCD-5170-703D3745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BC4B2-0751-8500-BEAA-FE86FEFD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4C7E2-47AB-98CA-9C32-3A139AA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FA19-8A58-4B19-B03C-849E8C8F017F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61901-5EC4-E0B6-9EC7-F16AF152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F6328-9A2A-9C25-9934-8FC4D2AA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10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0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3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25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5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391C-0971-8806-8D07-5210447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BD145-3F95-2B05-E829-4A18DE53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2D1C3-8472-2398-3256-62A0E3C9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40C4-3187-48D3-93FA-4BD306D7991A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AC27-F30A-FE4D-B2A3-FD908568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6D562-9E5F-724E-0402-DDE8EEA0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7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6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82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9D81C-702C-1A56-293D-5B53E160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2B4CF-3D74-9DCF-31BD-8CAF8D10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099B1-60B8-B07D-0756-E1A8040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A18F-6F59-4CF7-98A6-35A0630F9250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08890-27B5-5DB1-0B96-2F9DFEA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33C4F-6ADD-894B-6F9D-EC00B315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709B1-0709-C438-A9CB-4B1C8E6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3CDA-6951-CFD1-7A1E-9549E5902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9C0860-73CD-942A-B6C7-C98081A7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CB3A85-B9CB-441D-59A0-AB3AFF52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B56B-A3C4-4355-8B53-FE77E8DCEAE5}" type="datetime1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DD233-2E13-4A9E-92B5-5D190534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1E418-1D3B-A824-504A-6AA79AC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1512-DFA5-0248-D232-9A0E8E4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140DE-69C0-4D7B-E9CB-D5C82681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8CD703-B10D-BFD2-F67E-610DD515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E81E5-473C-B4BB-0EEB-C08EDC686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1937C-7377-DCBA-58F4-D0BEB6164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57FAD0-0D71-DD5E-D0CD-DF261EF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D2F63-3489-4136-998D-87D6860B92AC}" type="datetime1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B4EABA-D777-E35B-C546-2850B3B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A8E4D6-75CA-A0AC-9BA0-9C47E8D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64464-9E25-09B7-AE74-F6995F69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9ACE0-5612-22F0-C077-60453534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F1CC-0DE7-4C27-9E58-5751F6C5C016}" type="datetime1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192D8-F4B2-4320-22B5-271C39F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6262D-6AF8-4599-01E8-09F52E7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AF9868-EF43-EC63-2DCC-9AF839F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80E-88D1-4745-8F91-4D3C7C98108B}" type="datetime1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7EDD04-9039-4C9A-619D-6CBCBD2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ADFDE-4044-49A5-4641-B3A21F2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6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E6027-7962-84B0-9668-ED28EA4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DF7DE-CEA1-4802-EF77-D6536E7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A6F28-750C-B901-35BF-7122B11B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B74877-1B9E-B65B-8B4B-E1D45AB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FB93-4CF1-456C-9C1D-3A21E790B685}" type="datetime1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D07E80-B049-5016-1156-9BA3F9C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FB1FBE-A0DC-C8B9-C49D-4DA94750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2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A0CA-C9BC-1CA6-770E-541DB064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BAE33-FE69-3AD2-57A9-E83E0E44D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143B8-6A01-C540-851A-E91EB8E2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0057B-30D6-3862-857A-75F1C24C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ED9F-F9E8-4FC2-80D3-64AEC0596F28}" type="datetime1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0BAA0F-86C8-A06B-2FFA-360A04E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9BD7-1D7E-F78B-768C-E50B9F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BE90A-E86E-6CDC-382A-92C1AC8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38B2-E1BC-0AE2-5496-45D002B9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6E7-DB71-EE35-14DC-0DB9C458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5EEB-9050-4260-966A-EBC879BD0E4B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F506E-8574-13C4-4580-D5D4015B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CF05-34DA-8E48-D835-9E83C074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F52-31FE-466B-94A9-682D9AD345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393-3F62-4CE6-9389-A19FED7B73D4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735D-90E8-4DE5-A8B5-350FE206C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207818"/>
            <a:ext cx="1078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Минобрнауки России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Юго-Западный государственный университет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механики, мехатроники и робототехники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ВЫПУСКНАЯ КВАЛИФИКАЦИОННАЯ РАБОТА  ПО ПРОГРАММЕ БАКАЛАВРИАТА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" y="2578961"/>
            <a:ext cx="116876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Направление подготовки 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15.03.06 «Мехатроника и робототехника»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Тема: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«Инвалидная кресло-коляска с расширенными функциональными возможностями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246" y="4472273"/>
            <a:ext cx="9858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Автор ВКР:                          			 Калашников Д.А.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Группа МТ-11б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Руководитель ВКР:                			  к.т.н., доцент Политов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251" y="6253645"/>
            <a:ext cx="15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Курск 2025</a:t>
            </a:r>
          </a:p>
        </p:txBody>
      </p:sp>
    </p:spTree>
    <p:extLst>
      <p:ext uri="{BB962C8B-B14F-4D97-AF65-F5344CB8AC3E}">
        <p14:creationId xmlns:p14="http://schemas.microsoft.com/office/powerpoint/2010/main" val="432361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6144F-7FF8-A24F-3491-388A7073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56" y="4333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кинематической схемы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53537-3F15-4E90-F002-2F87127C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C39EF-6A4A-65C4-E888-AE520447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42" y="1323777"/>
            <a:ext cx="4403725" cy="269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AD345-6B4F-BA54-08BF-7830EA0364C3}"/>
              </a:ext>
            </a:extLst>
          </p:cNvPr>
          <p:cNvSpPr txBox="1"/>
          <p:nvPr/>
        </p:nvSpPr>
        <p:spPr>
          <a:xfrm>
            <a:off x="732387" y="3960955"/>
            <a:ext cx="279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Общая схема мобильного робота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Основные понятия роботов с дифференциальным приводом">
            <a:extLst>
              <a:ext uri="{FF2B5EF4-FFF2-40B4-BE49-F238E27FC236}">
                <a16:creationId xmlns:a16="http://schemas.microsoft.com/office/drawing/2014/main" id="{CDC28114-9F18-45BC-92BD-31DE7BAB0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21" y="1506155"/>
            <a:ext cx="1915160" cy="14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54ECA-E4E4-3255-BBB6-9D8B16ECA2AE}"/>
              </a:ext>
            </a:extLst>
          </p:cNvPr>
          <p:cNvSpPr txBox="1"/>
          <p:nvPr/>
        </p:nvSpPr>
        <p:spPr>
          <a:xfrm>
            <a:off x="4879689" y="2919491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Дифференциальная кинематика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DCAEFD-FB92-CF98-AAE9-63288FD1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05" y="1154763"/>
            <a:ext cx="1996800" cy="197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05D50-41B2-BBE5-D174-3EC909206119}"/>
              </a:ext>
            </a:extLst>
          </p:cNvPr>
          <p:cNvSpPr txBox="1"/>
          <p:nvPr/>
        </p:nvSpPr>
        <p:spPr>
          <a:xfrm>
            <a:off x="7864485" y="3131446"/>
            <a:ext cx="26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Аккермана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1A9B39-ABA6-C210-76FA-47EAEBAC0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272" y="3494867"/>
            <a:ext cx="1968820" cy="24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24FCF-3412-A350-0676-6B6BDEB95BD1}"/>
              </a:ext>
            </a:extLst>
          </p:cNvPr>
          <p:cNvSpPr txBox="1"/>
          <p:nvPr/>
        </p:nvSpPr>
        <p:spPr>
          <a:xfrm>
            <a:off x="6319181" y="6057925"/>
            <a:ext cx="34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-колесной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51806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643D82-5FE6-3638-4ADE-91DBC7EF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73F9F1-127C-3551-9088-45CD439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7" y="157554"/>
            <a:ext cx="9229725" cy="225568"/>
          </a:xfrm>
        </p:spPr>
        <p:txBody>
          <a:bodyPr>
            <a:noAutofit/>
          </a:bodyPr>
          <a:lstStyle/>
          <a:p>
            <a:r>
              <a:rPr lang="ru-RU" sz="3600" dirty="0" err="1"/>
              <a:t>Кинематико</a:t>
            </a:r>
            <a:r>
              <a:rPr lang="ru-RU" sz="3600" dirty="0"/>
              <a:t>-динамическая модель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FD59-323B-A059-445D-C7A9DCC3188A}"/>
              </a:ext>
            </a:extLst>
          </p:cNvPr>
          <p:cNvSpPr txBox="1"/>
          <p:nvPr/>
        </p:nvSpPr>
        <p:spPr>
          <a:xfrm>
            <a:off x="4186574" y="6271004"/>
            <a:ext cx="611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дифференциальных уравнений, описывающих динамику робота с дифференциальным приводом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D5EF6-75E9-B560-15DC-7457A67C54B8}"/>
              </a:ext>
            </a:extLst>
          </p:cNvPr>
          <p:cNvSpPr txBox="1"/>
          <p:nvPr/>
        </p:nvSpPr>
        <p:spPr>
          <a:xfrm>
            <a:off x="545549" y="3904402"/>
            <a:ext cx="295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формирования  траектории движения робота с дифференциальным приводом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35650-0CC0-DCDA-17A1-0B2FA00C741B}"/>
              </a:ext>
            </a:extLst>
          </p:cNvPr>
          <p:cNvSpPr txBox="1"/>
          <p:nvPr/>
        </p:nvSpPr>
        <p:spPr>
          <a:xfrm>
            <a:off x="4392619" y="1570952"/>
            <a:ext cx="73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Рекуррентные уравнения прямой кинематики робота с дифференциальным приводом в векторной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/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Полученные уравнения обратной кинематики робота с дифференциальным приводом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(с учетом коэффициентов проскальзывания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𝑙𝑖𝑝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B12E32-1548-2420-E8FE-2B3AC7F6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6" y="4514322"/>
                <a:ext cx="7816905" cy="674608"/>
              </a:xfrm>
              <a:prstGeom prst="rect">
                <a:avLst/>
              </a:prstGeom>
              <a:blipFill>
                <a:blip r:embed="rId2"/>
                <a:stretch>
                  <a:fillRect l="-624" t="-2727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/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𝑚𝑔𝑐𝑜𝑠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DA09C-953F-1B2C-453B-4DC02683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76" y="5091788"/>
                <a:ext cx="6680694" cy="1264642"/>
              </a:xfrm>
              <a:prstGeom prst="rect">
                <a:avLst/>
              </a:prstGeom>
              <a:blipFill>
                <a:blip r:embed="rId3"/>
                <a:stretch>
                  <a:fillRect r="-9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/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522D0C-9E51-6735-E171-A426C5E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4" y="474610"/>
                <a:ext cx="6095256" cy="1074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/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ru-RU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ru-RU" sz="14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  <m:sup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ru-RU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ru-RU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ru-RU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ru-RU" sz="14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FBB6-5BB3-D6ED-6DB0-0C7F568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32" y="2177479"/>
                <a:ext cx="6095256" cy="1510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AE929-782C-F4BF-2F72-10979CA79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" y="1072864"/>
            <a:ext cx="3586547" cy="2892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/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ru-RU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ru-RU" sz="1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sz="14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ru-RU" sz="1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  <m:t>𝑠𝑙𝑖𝑝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A7A24-192A-A67B-E25B-472E0F9B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67" y="3846108"/>
                <a:ext cx="6095256" cy="651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92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5C99E8-72D4-297D-B585-3347A743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70C6E3-0E26-8261-39AF-C52C639F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25" y="260273"/>
            <a:ext cx="9109075" cy="209550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Формирование желаемого положения робота </a:t>
            </a:r>
            <a:br>
              <a:rPr lang="ru-RU" sz="2800" dirty="0"/>
            </a:br>
            <a:r>
              <a:rPr lang="ru-RU" sz="2800" dirty="0"/>
              <a:t>(режим ручного управления)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3D366-443D-0C1B-B47B-7B26B80C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160"/>
          <a:stretch/>
        </p:blipFill>
        <p:spPr>
          <a:xfrm>
            <a:off x="1202468" y="551576"/>
            <a:ext cx="3442361" cy="279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C5BFA-E361-1879-5C7A-B895C40B3EC9}"/>
              </a:ext>
            </a:extLst>
          </p:cNvPr>
          <p:cNvSpPr txBox="1"/>
          <p:nvPr/>
        </p:nvSpPr>
        <p:spPr>
          <a:xfrm>
            <a:off x="688624" y="5803402"/>
            <a:ext cx="56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Схема конструкции джойстика и проекции рабочей области на плоскость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Oxy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/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540385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Желаемое положение робота рассчитывается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Вычисляются две проекции ориентации джойстика на оси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𝑂𝑋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𝑂𝑌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Вычисляются гипотенуза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угол между ней и проекцией на ось </a:t>
                </a:r>
                <a:r>
                  <a:rPr kumimoji="0" 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ru-RU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den>
                        </m:f>
                      </m:e>
                    </m:func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3) Найденный угол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суммируется с углом ориентации робота </a:t>
                </a: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таким образом получается желаемая ориентация робота 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540385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4) Вычисляем желаемые координаты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так:</a:t>
                </a:r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1;</m:t>
                    </m:r>
                  </m:oMath>
                </a14:m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2;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FA02C-66EB-730D-B587-6871493D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1302112"/>
                <a:ext cx="5632450" cy="4575676"/>
              </a:xfrm>
              <a:prstGeom prst="rect">
                <a:avLst/>
              </a:prstGeom>
              <a:blipFill>
                <a:blip r:embed="rId7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005364-87EA-1FC0-1DA5-6B9E39F4B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0"/>
          <a:stretch/>
        </p:blipFill>
        <p:spPr>
          <a:xfrm>
            <a:off x="1388098" y="3085331"/>
            <a:ext cx="3071100" cy="27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3B-8656-AD30-B00D-F7C3AFAC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0F777-B83E-07E4-EFED-6944CC3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19615-2F7A-2792-0CDD-1937C34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EAC39-65A7-1194-1F8E-2826DBFD3145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7520-CA03-95D7-D938-570B4D44B148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B5DDD-9B52-29B1-A1A7-02087972DB8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D626E-0502-1E86-B5C9-2D34BCE1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64" y="534116"/>
            <a:ext cx="2997744" cy="2616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6F0D1-1844-C0FB-EFE9-EA9C914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99" y="438324"/>
            <a:ext cx="2967990" cy="2592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33FB69-9D80-6761-D1C2-4E0A0A1B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962" y="3522395"/>
            <a:ext cx="3187382" cy="28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C9E4-D892-F088-56A4-F89885B2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5F1AF-7857-EFEA-3272-98ED7AC1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1" y="78164"/>
            <a:ext cx="10317480" cy="315912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Результаты моделирования движения при ручном управлении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16343F-AE55-2475-E4DA-970CB66E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C60CE-BDA3-7098-3D7A-4FA0F579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456"/>
            <a:ext cx="5992538" cy="268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70C24-EA8E-1A2C-D128-52F08D8EEEEF}"/>
              </a:ext>
            </a:extLst>
          </p:cNvPr>
          <p:cNvSpPr txBox="1"/>
          <p:nvPr/>
        </p:nvSpPr>
        <p:spPr>
          <a:xfrm>
            <a:off x="250296" y="3075278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прямолинейного перемещения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19CC4B-6DB2-4E44-0E29-4198850B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3"/>
          <a:stretch/>
        </p:blipFill>
        <p:spPr bwMode="auto">
          <a:xfrm>
            <a:off x="6061109" y="465280"/>
            <a:ext cx="5994169" cy="268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69903-EF4C-E225-5089-E9AC1A619389}"/>
              </a:ext>
            </a:extLst>
          </p:cNvPr>
          <p:cNvSpPr txBox="1"/>
          <p:nvPr/>
        </p:nvSpPr>
        <p:spPr>
          <a:xfrm>
            <a:off x="6995377" y="3105834"/>
            <a:ext cx="41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разворота на месте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07499F-CD8A-B79F-19F0-3B8DC571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861" y="3429000"/>
            <a:ext cx="6310433" cy="2963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44C9E-00FE-8B1F-A769-446215FDF46C}"/>
              </a:ext>
            </a:extLst>
          </p:cNvPr>
          <p:cNvSpPr txBox="1"/>
          <p:nvPr/>
        </p:nvSpPr>
        <p:spPr>
          <a:xfrm>
            <a:off x="2422148" y="6354544"/>
            <a:ext cx="6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Моделирование криволинейного перемещения</a:t>
            </a:r>
          </a:p>
        </p:txBody>
      </p:sp>
    </p:spTree>
    <p:extLst>
      <p:ext uri="{BB962C8B-B14F-4D97-AF65-F5344CB8AC3E}">
        <p14:creationId xmlns:p14="http://schemas.microsoft.com/office/powerpoint/2010/main" val="72770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9E0A-068B-ABFA-47BC-2B16DDA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конфигурации подвески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98D76-5AC5-D783-7420-12DF618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15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6E0814-829F-C62B-7C2B-73FE6D9A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6" y="1679420"/>
            <a:ext cx="3033776" cy="3202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1DEBB-4019-99DE-A89A-DA11E109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4642"/>
            <a:ext cx="5101069" cy="2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13045-F0B4-A3E5-6F5F-6C801B045306}"/>
              </a:ext>
            </a:extLst>
          </p:cNvPr>
          <p:cNvSpPr txBox="1"/>
          <p:nvPr/>
        </p:nvSpPr>
        <p:spPr>
          <a:xfrm>
            <a:off x="1447439" y="4819018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Расчетная схема подвески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46FB8-7B46-60A0-3AB6-DC0A9E01A252}"/>
              </a:ext>
            </a:extLst>
          </p:cNvPr>
          <p:cNvSpPr txBox="1"/>
          <p:nvPr/>
        </p:nvSpPr>
        <p:spPr>
          <a:xfrm>
            <a:off x="6502417" y="5175113"/>
            <a:ext cx="41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Подвеска в сложенном виде</a:t>
            </a:r>
          </a:p>
        </p:txBody>
      </p:sp>
    </p:spTree>
    <p:extLst>
      <p:ext uri="{BB962C8B-B14F-4D97-AF65-F5344CB8AC3E}">
        <p14:creationId xmlns:p14="http://schemas.microsoft.com/office/powerpoint/2010/main" val="33133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C85F-A4C5-7E65-85BA-46249AC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70" y="-229570"/>
            <a:ext cx="8913845" cy="983029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Моделирование процесса подъема в транспорт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4635F4-0231-DFDD-129A-6401C2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E657AF-BDC2-47E2-B1D7-D2C61E1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6" y="406565"/>
            <a:ext cx="5328141" cy="1856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31F9D0-0247-F604-FAB3-A007109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/>
          <a:stretch/>
        </p:blipFill>
        <p:spPr>
          <a:xfrm>
            <a:off x="5982048" y="406566"/>
            <a:ext cx="4751837" cy="17894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462CE-F3D2-DAF5-9F40-270AD091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2" y="2300049"/>
            <a:ext cx="4925391" cy="21101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7739A-E9F3-229D-6157-DE1F64FD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48" y="2448707"/>
            <a:ext cx="4814577" cy="1961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E2528-A290-234A-1A92-2E3ED71C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572" y="4595414"/>
            <a:ext cx="5708731" cy="19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05CB4-2C95-5B1F-5500-C550835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1" y="-40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Полная математическая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E017B-8B7E-862B-6BEA-C824F901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/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eqArr>
                                        <m:eqArr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𝑠𝑙𝑖𝑝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p>
                                                                <m:sSupPr>
                                                                  <m:ctrlPr>
                                                                    <a:rPr lang="ru-RU" sz="1400" i="1">
                                                                      <a:solidFill>
                                                                        <a:srgbClr val="836967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pPr>
                                                                <m:e>
                                                                  <m:r>
                                                                    <a:rPr lang="ru-RU" sz="14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p>
                                                                  <m:r>
                                                                    <a:rPr lang="ru-RU" sz="1400" i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′</m:t>
                                                                  </m:r>
                                                                </m:sup>
                                                              </m:s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</m:d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  <m:sup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d>
                                                    <m:dPr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∆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4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sz="14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sz="1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ru-RU" sz="1400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′</m:t>
                                                              </m:r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sz="14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 </m:t>
                                                          </m:r>
                                                          <m:r>
                                                            <a:rPr lang="ru-RU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𝜑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ru-RU" sz="14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𝑑𝑙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𝑚𝑔𝑐𝑜𝑠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−0.5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ru-RU" sz="1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ru-RU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𝑚𝑔𝑐𝑜𝑠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1=</m:t>
                                  </m:r>
                                  <m:func>
                                    <m:func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1−270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𝐿𝑝</m:t>
                                  </m:r>
                                  <m: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func>
                                <m:func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270−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𝐿𝑝</m:t>
                              </m:r>
                            </m:e>
                            <m:e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&amp;−</m:t>
                                      </m:r>
                                      <m:func>
                                        <m:func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400" i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ru-RU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ru-RU" sz="1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, при 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1&gt;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ru-RU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  <m:r>
                            <a:rPr lang="ru-RU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D495-3742-1DFC-9A87-0F8CE7DA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4" y="1002397"/>
                <a:ext cx="6095276" cy="4710520"/>
              </a:xfrm>
              <a:prstGeom prst="rect">
                <a:avLst/>
              </a:prstGeom>
              <a:blipFill>
                <a:blip r:embed="rId2"/>
                <a:stretch>
                  <a:fillRect r="-19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17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C2F-E9DF-3B7A-E38A-006E33F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2AE2F-A3C0-0445-DE34-047B271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986" y="6378018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C7B11-97B2-38D4-20BB-D3D1C970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"/>
          <a:stretch/>
        </p:blipFill>
        <p:spPr>
          <a:xfrm>
            <a:off x="0" y="902587"/>
            <a:ext cx="5308865" cy="465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544A9-09AB-E737-1B87-A7685873735F}"/>
              </a:ext>
            </a:extLst>
          </p:cNvPr>
          <p:cNvSpPr txBox="1"/>
          <p:nvPr/>
        </p:nvSpPr>
        <p:spPr>
          <a:xfrm>
            <a:off x="229755" y="5410549"/>
            <a:ext cx="4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Схема подсистемы привода</a:t>
            </a:r>
          </a:p>
        </p:txBody>
      </p:sp>
      <p:pic>
        <p:nvPicPr>
          <p:cNvPr id="1030" name="Picture 6" descr="Бесколлекторный двигатель постоянного тока Constar BO6452N3B 03-95-24.0, 763 Вт">
            <a:extLst>
              <a:ext uri="{FF2B5EF4-FFF2-40B4-BE49-F238E27FC236}">
                <a16:creationId xmlns:a16="http://schemas.microsoft.com/office/drawing/2014/main" id="{B044F9B1-0D68-F909-CA58-D951FA8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8" y="945382"/>
            <a:ext cx="2401711" cy="15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1BC8B-C1CF-6042-FFB2-0FA1E65D3A4C}"/>
              </a:ext>
            </a:extLst>
          </p:cNvPr>
          <p:cNvSpPr txBox="1"/>
          <p:nvPr/>
        </p:nvSpPr>
        <p:spPr>
          <a:xfrm>
            <a:off x="5360702" y="2379607"/>
            <a:ext cx="250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Мотор колес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BO6452N3B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48663-0C9B-E273-D446-B07C2B0C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750"/>
          <a:stretch/>
        </p:blipFill>
        <p:spPr>
          <a:xfrm>
            <a:off x="5118582" y="3153536"/>
            <a:ext cx="2430279" cy="2182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A3A57-50ED-28DA-864F-3095A48CF65C}"/>
              </a:ext>
            </a:extLst>
          </p:cNvPr>
          <p:cNvSpPr txBox="1"/>
          <p:nvPr/>
        </p:nvSpPr>
        <p:spPr>
          <a:xfrm>
            <a:off x="5000726" y="5446474"/>
            <a:ext cx="235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Привод подвески </a:t>
            </a:r>
            <a:r>
              <a:rPr lang="en-US" dirty="0" err="1"/>
              <a:t>CubeMars</a:t>
            </a:r>
            <a:r>
              <a:rPr lang="en-US" dirty="0"/>
              <a:t> AK80-64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78993-F488-B35D-0A11-CF18521704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6738" y="970548"/>
            <a:ext cx="3578158" cy="23965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/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̈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𝑀𝑡𝑟𝑐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𝐹𝑡𝑟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3B563-9C9F-70C2-0F18-92E9269B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19" y="3392232"/>
                <a:ext cx="2623837" cy="710194"/>
              </a:xfrm>
              <a:prstGeom prst="rect">
                <a:avLst/>
              </a:prstGeom>
              <a:blipFill>
                <a:blip r:embed="rId6"/>
                <a:stretch>
                  <a:fillRect r="-1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0A0D8A-4F18-4531-4EBC-F96533C0855A}"/>
              </a:ext>
            </a:extLst>
          </p:cNvPr>
          <p:cNvSpPr txBox="1"/>
          <p:nvPr/>
        </p:nvSpPr>
        <p:spPr>
          <a:xfrm>
            <a:off x="7631556" y="4244671"/>
            <a:ext cx="38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для расчета приводов уравнения динамики робота</a:t>
            </a:r>
          </a:p>
        </p:txBody>
      </p:sp>
    </p:spTree>
    <p:extLst>
      <p:ext uri="{BB962C8B-B14F-4D97-AF65-F5344CB8AC3E}">
        <p14:creationId xmlns:p14="http://schemas.microsoft.com/office/powerpoint/2010/main" val="232370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E089C-CD3E-C870-01E5-9DC2B2C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5B877-174B-E807-0857-F4632C90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9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0E23CB-EDD3-3F0C-BA01-D16F6CB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34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93B5-98F0-22CD-6EC2-76A85545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/>
          <a:stretch/>
        </p:blipFill>
        <p:spPr bwMode="auto">
          <a:xfrm>
            <a:off x="290355" y="2747870"/>
            <a:ext cx="5437072" cy="278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EA1BA-733E-E699-BCB8-D4014096E23A}"/>
              </a:ext>
            </a:extLst>
          </p:cNvPr>
          <p:cNvSpPr txBox="1"/>
          <p:nvPr/>
        </p:nvSpPr>
        <p:spPr>
          <a:xfrm>
            <a:off x="989156" y="5498410"/>
            <a:ext cx="420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Эпюра напряженности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EE87B-6024-FE31-5F05-0103540A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/>
          <a:stretch/>
        </p:blipFill>
        <p:spPr bwMode="auto">
          <a:xfrm>
            <a:off x="6096000" y="2272213"/>
            <a:ext cx="5131049" cy="32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AD41-8C22-951A-E4D1-B662A8C0A8C3}"/>
              </a:ext>
            </a:extLst>
          </p:cNvPr>
          <p:cNvSpPr txBox="1"/>
          <p:nvPr/>
        </p:nvSpPr>
        <p:spPr>
          <a:xfrm>
            <a:off x="6890503" y="5425710"/>
            <a:ext cx="3786524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Эпюра коэффициентов запаса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B0D6D-70F5-319C-6366-94CFF82DC131}"/>
              </a:ext>
            </a:extLst>
          </p:cNvPr>
          <p:cNvSpPr txBox="1"/>
          <p:nvPr/>
        </p:nvSpPr>
        <p:spPr>
          <a:xfrm>
            <a:off x="1860187" y="1203412"/>
            <a:ext cx="7920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Проверка напряженности и коэффициентов запаса вала подъемного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135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 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AB15D7-AF60-9F92-C882-43C39556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95DE1-38B6-70E6-54B6-6FAD444D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" y="1233675"/>
            <a:ext cx="5388465" cy="3883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0F1C9-5856-ABA8-2FB0-A7C4BB561212}"/>
              </a:ext>
            </a:extLst>
          </p:cNvPr>
          <p:cNvSpPr txBox="1"/>
          <p:nvPr/>
        </p:nvSpPr>
        <p:spPr>
          <a:xfrm>
            <a:off x="1196002" y="5386905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инвалидов в России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B1771-3378-6355-8C57-6A9CAE4B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23" y="1286254"/>
            <a:ext cx="6143278" cy="35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D25A8-2162-7BD6-144B-383ED81DEFFA}"/>
              </a:ext>
            </a:extLst>
          </p:cNvPr>
          <p:cNvSpPr txBox="1"/>
          <p:nvPr/>
        </p:nvSpPr>
        <p:spPr>
          <a:xfrm>
            <a:off x="5726723" y="5202239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детей с нарушением ОДА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7123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C34A-74DE-23A0-6CAA-DA99418F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A2276-F5B9-2898-751F-884AF69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52C6C9-3B4E-6DC3-2342-36315E7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BE07-063A-2F71-EEFA-F4031042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65" y="1532539"/>
            <a:ext cx="5007938" cy="48836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EB5891-07EF-3668-C27A-414CC4B6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03" y="1532540"/>
            <a:ext cx="4759849" cy="48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CF91-2BC1-6583-EF76-11CC9AC0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D7874-7F6B-84A9-459A-583E738E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39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приводной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9B3A6-37B1-5947-DA2A-F71E3B64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1F87D-F996-8315-2BA1-0596C7C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328"/>
            <a:ext cx="5100497" cy="4603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9CC26F-85DD-ECCB-A3B1-16FCD31C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74" y="1401453"/>
            <a:ext cx="6677586" cy="33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EF75D-FC96-3EEB-AF64-E4B1DE3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-256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Общий вид инвалидной коляски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C2D93E-35C4-8A39-D41B-D6C6EB9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56F0C-423C-71A0-3A06-EA208F00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442"/>
            <a:ext cx="5552643" cy="41849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28867-EEFF-4D60-89E4-D5A7EBD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79" y="1145442"/>
            <a:ext cx="6578436" cy="5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Функциональная схема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A86D1-6FDF-585B-72FE-C82879A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89" y="1033805"/>
            <a:ext cx="9082294" cy="49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4B4F-64B3-8913-CA51-C50A5C93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FD28E-C0A2-6CF1-3FE3-F4F07398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" y="136525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Структурная схема системы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8450B-8766-5146-484E-90AFFA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A026F-A604-01CB-93E9-8170110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60" y="716597"/>
            <a:ext cx="4934585" cy="54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Моделирование приводов и их регуляторов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C0FBA-450B-F189-C79F-AF8F03AECDD7}"/>
              </a:ext>
            </a:extLst>
          </p:cNvPr>
          <p:cNvSpPr txBox="1"/>
          <p:nvPr/>
        </p:nvSpPr>
        <p:spPr>
          <a:xfrm>
            <a:off x="1322400" y="2103396"/>
            <a:ext cx="4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(канал управляется по скорости)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/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ru-RU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дв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ru-RU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E9035-509B-5512-1FF1-59748E03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9" y="2998418"/>
                <a:ext cx="2504440" cy="1109856"/>
              </a:xfrm>
              <a:prstGeom prst="rect">
                <a:avLst/>
              </a:prstGeom>
              <a:blipFill>
                <a:blip r:embed="rId4"/>
                <a:stretch>
                  <a:fillRect r="-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D85F4A-AEF7-C9E6-0D2A-96EA4EFFB26E}"/>
              </a:ext>
            </a:extLst>
          </p:cNvPr>
          <p:cNvSpPr txBox="1"/>
          <p:nvPr/>
        </p:nvSpPr>
        <p:spPr>
          <a:xfrm>
            <a:off x="532476" y="4108274"/>
            <a:ext cx="282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уравнений электродвигателя Максвелла-Лагранжа, использованная для составления математической модели двигателя.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/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дв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113BE0-386C-1B21-CDA2-BC22156C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2" y="3004441"/>
                <a:ext cx="2709268" cy="613501"/>
              </a:xfrm>
              <a:prstGeom prst="rect">
                <a:avLst/>
              </a:prstGeom>
              <a:blipFill>
                <a:blip r:embed="rId5"/>
                <a:stretch>
                  <a:fillRect l="-1577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7E3040-135C-E182-3717-397660C6376C}"/>
              </a:ext>
            </a:extLst>
          </p:cNvPr>
          <p:cNvSpPr txBox="1"/>
          <p:nvPr/>
        </p:nvSpPr>
        <p:spPr>
          <a:xfrm>
            <a:off x="3519573" y="3892145"/>
            <a:ext cx="304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входному сигналу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/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вв</m:t>
                          </m:r>
                        </m:sub>
                      </m:sSub>
                      <m:d>
                        <m:dPr>
                          <m:ctrlPr>
                            <a:rPr kumimoji="0" lang="ru-RU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0" lang="ru-RU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D97906-332B-7DCD-852A-E32BC17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2" y="4548858"/>
                <a:ext cx="2704458" cy="789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83DF37-A324-C2FA-FF81-E50AE00EE2FC}"/>
              </a:ext>
            </a:extLst>
          </p:cNvPr>
          <p:cNvSpPr txBox="1"/>
          <p:nvPr/>
        </p:nvSpPr>
        <p:spPr>
          <a:xfrm>
            <a:off x="3577138" y="5557783"/>
            <a:ext cx="282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Передаточная функция двигателя по возмущающему воздействию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/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ru-RU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я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a:rPr kumimoji="0" 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я</m:t>
                                      </m:r>
                                    </m:sub>
                                  </m:sSub>
                                  <m:r>
                                    <a:rPr kumimoji="0" 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kumimoji="0" 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4825F-7A92-0252-0088-28E879C1D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4" y="3119947"/>
                <a:ext cx="5240089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D1485B-CFBB-D5C2-121B-40D00BB5E808}"/>
              </a:ext>
            </a:extLst>
          </p:cNvPr>
          <p:cNvSpPr txBox="1"/>
          <p:nvPr/>
        </p:nvSpPr>
        <p:spPr>
          <a:xfrm>
            <a:off x="7569951" y="4173367"/>
            <a:ext cx="4709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Дифференциальное уравнение нахождения угловой скорости из поступающего на двигатель напряжения и момента сопротивления для настройки регуляторов САУ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Simulink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79260-F696-9A0B-C68F-944A8AE21AA2}"/>
              </a:ext>
            </a:extLst>
          </p:cNvPr>
          <p:cNvSpPr txBox="1"/>
          <p:nvPr/>
        </p:nvSpPr>
        <p:spPr>
          <a:xfrm>
            <a:off x="6280150" y="20839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Структурная схема одноканальной САУ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(канал управляется по углу)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7536A-80A4-7AE9-D35E-8B66B07290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-754" r="4486" b="87329"/>
          <a:stretch/>
        </p:blipFill>
        <p:spPr>
          <a:xfrm>
            <a:off x="388109" y="744849"/>
            <a:ext cx="5393259" cy="1060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BD5C4-8336-3541-C97A-99FED36E4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82839" r="4277" b="3853"/>
          <a:stretch/>
        </p:blipFill>
        <p:spPr>
          <a:xfrm>
            <a:off x="6141228" y="956208"/>
            <a:ext cx="5091143" cy="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23C2-AF28-3589-61B5-7B642AE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85" y="466725"/>
            <a:ext cx="9328150" cy="8032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Настройка устойчивости регулятора привода (привод колеса)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D05CC-17EB-21A9-E676-09B6103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807DFF-834C-8C43-CAEC-9A20CFF1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" y="768396"/>
            <a:ext cx="4398282" cy="216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72002-F008-81E6-1B8A-B72D7BBF2E73}"/>
              </a:ext>
            </a:extLst>
          </p:cNvPr>
          <p:cNvSpPr txBox="1"/>
          <p:nvPr/>
        </p:nvSpPr>
        <p:spPr>
          <a:xfrm>
            <a:off x="-135076" y="2930630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без регулятора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C3A1B4-B69C-9AF1-37CF-62AC57F8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23" y="1662435"/>
            <a:ext cx="5940425" cy="2844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4EE4F-C544-97B0-BB8F-E2FA8D4FF94A}"/>
              </a:ext>
            </a:extLst>
          </p:cNvPr>
          <p:cNvSpPr txBox="1"/>
          <p:nvPr/>
        </p:nvSpPr>
        <p:spPr>
          <a:xfrm>
            <a:off x="5560576" y="4506600"/>
            <a:ext cx="59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Характеристика переходного процесса САУ с настроенным ПИ регулятором (время установления – 0.3 с, частота дискретизации – 1 МГц)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CE76FF-D249-A52D-C916-8E006B0A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5370"/>
          <a:stretch/>
        </p:blipFill>
        <p:spPr bwMode="auto">
          <a:xfrm>
            <a:off x="69119" y="3238407"/>
            <a:ext cx="4619606" cy="2983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E380E-7D83-944B-AF0C-EB9311588793}"/>
              </a:ext>
            </a:extLst>
          </p:cNvPr>
          <p:cNvSpPr txBox="1"/>
          <p:nvPr/>
        </p:nvSpPr>
        <p:spPr>
          <a:xfrm>
            <a:off x="-58866" y="6231135"/>
            <a:ext cx="4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Диаграмма Боде САУ</a:t>
            </a:r>
            <a:r>
              <a:rPr lang="en-US" sz="1400" dirty="0"/>
              <a:t> </a:t>
            </a:r>
            <a:r>
              <a:rPr lang="ru-RU" sz="1400" dirty="0"/>
              <a:t>с настроенным регулятором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10446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управляющей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46D3-5610-B0B2-F4DC-587AA1C840FB}"/>
              </a:ext>
            </a:extLst>
          </p:cNvPr>
          <p:cNvSpPr txBox="1"/>
          <p:nvPr/>
        </p:nvSpPr>
        <p:spPr>
          <a:xfrm>
            <a:off x="3338438" y="6075144"/>
            <a:ext cx="59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блок-схема алгоритма блока задающих воздействий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F491DE-BDDE-3BC8-C665-AEBC5FF60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09" y="869912"/>
            <a:ext cx="3430955" cy="49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1CDC-8466-6E88-33A1-75A15DA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F738F-4D21-4832-15E2-433DC32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40D22-777E-8CC2-5AB4-A2A8A507BABD}"/>
              </a:ext>
            </a:extLst>
          </p:cNvPr>
          <p:cNvSpPr txBox="1"/>
          <p:nvPr/>
        </p:nvSpPr>
        <p:spPr>
          <a:xfrm>
            <a:off x="5695511" y="2871530"/>
            <a:ext cx="476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СЛЕДОВАНИЕ_ЗА_ЧЕЛОВЕКОМ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7400-55A8-F910-2469-2F41DC6DE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40" y="0"/>
            <a:ext cx="5071858" cy="67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62BB-34F9-6D89-36A1-CC41690F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DFC83-C92A-AA47-D6E2-4F62A07D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29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C5457-16B4-84DD-D31B-DF204338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3" y="1172875"/>
            <a:ext cx="3372362" cy="361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042FF-2D4C-70BC-3DCC-526119BEF2F1}"/>
              </a:ext>
            </a:extLst>
          </p:cNvPr>
          <p:cNvSpPr txBox="1"/>
          <p:nvPr/>
        </p:nvSpPr>
        <p:spPr>
          <a:xfrm>
            <a:off x="430653" y="4961357"/>
            <a:ext cx="282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ВЫЧИСЛИТЬ_АБСОЛЮТНЫЕ_УГЛЫ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FF09C4-B68D-B41B-F16B-68D8B965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95" y="1314080"/>
            <a:ext cx="2864779" cy="2909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75960-FFAF-9A62-25BF-E55F04585A58}"/>
              </a:ext>
            </a:extLst>
          </p:cNvPr>
          <p:cNvSpPr txBox="1"/>
          <p:nvPr/>
        </p:nvSpPr>
        <p:spPr>
          <a:xfrm>
            <a:off x="7445611" y="5833130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</a:t>
            </a:r>
          </a:p>
          <a:p>
            <a:pPr algn="ctr"/>
            <a:r>
              <a:rPr lang="ru-RU" sz="1400" dirty="0"/>
              <a:t>ИНДИКАЦИЯ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57C03-FDEB-CFF2-F3AB-4DFB1337392C}"/>
              </a:ext>
            </a:extLst>
          </p:cNvPr>
          <p:cNvSpPr txBox="1"/>
          <p:nvPr/>
        </p:nvSpPr>
        <p:spPr>
          <a:xfrm>
            <a:off x="3483037" y="4486159"/>
            <a:ext cx="29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Подпрограмма ВЫЧИСЛИТЬ_НОВОЕ_ПОЛОЖЕНИЕ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022BC3-C2A2-8C43-F9EB-6B1793AB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527" r="64658" b="11322"/>
          <a:stretch/>
        </p:blipFill>
        <p:spPr bwMode="auto">
          <a:xfrm>
            <a:off x="6643548" y="1139358"/>
            <a:ext cx="4254316" cy="466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93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51872A-EE68-C4C2-A952-A7258154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ECFB3-B81F-9986-F13B-1906F10A2643}"/>
              </a:ext>
            </a:extLst>
          </p:cNvPr>
          <p:cNvSpPr txBox="1"/>
          <p:nvPr/>
        </p:nvSpPr>
        <p:spPr>
          <a:xfrm>
            <a:off x="838200" y="3891699"/>
            <a:ext cx="27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Отсутствие объезда</a:t>
            </a:r>
          </a:p>
        </p:txBody>
      </p:sp>
      <p:pic>
        <p:nvPicPr>
          <p:cNvPr id="1026" name="Picture 2" descr="20 примеров ужасных пандусов для людей с колясками - Лайфхакер">
            <a:extLst>
              <a:ext uri="{FF2B5EF4-FFF2-40B4-BE49-F238E27FC236}">
                <a16:creationId xmlns:a16="http://schemas.microsoft.com/office/drawing/2014/main" id="{F2D08911-DA4E-9E48-232D-8EBD54DA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866"/>
          <a:stretch/>
        </p:blipFill>
        <p:spPr bwMode="auto">
          <a:xfrm>
            <a:off x="4677871" y="1621279"/>
            <a:ext cx="3117286" cy="17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A14A1-C398-08D9-270B-C3C88DC92594}"/>
              </a:ext>
            </a:extLst>
          </p:cNvPr>
          <p:cNvSpPr txBox="1"/>
          <p:nvPr/>
        </p:nvSpPr>
        <p:spPr>
          <a:xfrm>
            <a:off x="5199948" y="3313373"/>
            <a:ext cx="207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Крутой пандус</a:t>
            </a:r>
          </a:p>
        </p:txBody>
      </p:sp>
      <p:pic>
        <p:nvPicPr>
          <p:cNvPr id="1028" name="Picture 4" descr="Иркутяне пожаловались на ямы и разбитый асфальт на улице Белобородова |  Новости Иркутска: экономика, спорт, медицина, культура, происшествия">
            <a:extLst>
              <a:ext uri="{FF2B5EF4-FFF2-40B4-BE49-F238E27FC236}">
                <a16:creationId xmlns:a16="http://schemas.microsoft.com/office/drawing/2014/main" id="{B49A5F14-D5B6-F982-1B94-9B0CA4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17" y="2484993"/>
            <a:ext cx="3066381" cy="204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DB99-A69C-BF76-1F20-C583A587B537}"/>
              </a:ext>
            </a:extLst>
          </p:cNvPr>
          <p:cNvSpPr txBox="1"/>
          <p:nvPr/>
        </p:nvSpPr>
        <p:spPr>
          <a:xfrm>
            <a:off x="8577780" y="4531802"/>
            <a:ext cx="24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Разбитые дороги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711DE-DCFE-00B2-2CD1-3F72CE441DB0}"/>
              </a:ext>
            </a:extLst>
          </p:cNvPr>
          <p:cNvSpPr txBox="1"/>
          <p:nvPr/>
        </p:nvSpPr>
        <p:spPr>
          <a:xfrm>
            <a:off x="3702765" y="5954574"/>
            <a:ext cx="4828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Высокие ступеньки в транспорт без</a:t>
            </a:r>
          </a:p>
          <a:p>
            <a:r>
              <a:rPr lang="ru-RU" sz="2400" dirty="0"/>
              <a:t>выдвижного пандуса </a:t>
            </a:r>
          </a:p>
        </p:txBody>
      </p:sp>
      <p:pic>
        <p:nvPicPr>
          <p:cNvPr id="3" name="Picture 2" descr="Самые длинные лестницы мира фото">
            <a:extLst>
              <a:ext uri="{FF2B5EF4-FFF2-40B4-BE49-F238E27FC236}">
                <a16:creationId xmlns:a16="http://schemas.microsoft.com/office/drawing/2014/main" id="{6398DF30-05B1-310E-0296-D5BC1DC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8" y="1587420"/>
            <a:ext cx="3568732" cy="2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Автобус КАВЗ 4270-80 низкопольный 28/90 ЯМЗ CNG, цена в Набережных Челнах  от компании Специальные машины">
            <a:extLst>
              <a:ext uri="{FF2B5EF4-FFF2-40B4-BE49-F238E27FC236}">
                <a16:creationId xmlns:a16="http://schemas.microsoft.com/office/drawing/2014/main" id="{E9647808-DBD0-F781-F8F4-AADF8DF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42" y="3793969"/>
            <a:ext cx="3679213" cy="21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D39166-F619-5D2B-72BB-92199DBA1C15}"/>
              </a:ext>
            </a:extLst>
          </p:cNvPr>
          <p:cNvSpPr txBox="1">
            <a:spLocks/>
          </p:cNvSpPr>
          <p:nvPr/>
        </p:nvSpPr>
        <p:spPr>
          <a:xfrm>
            <a:off x="728784" y="-1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Актуальность темы</a:t>
            </a:r>
          </a:p>
        </p:txBody>
      </p:sp>
    </p:spTree>
    <p:extLst>
      <p:ext uri="{BB962C8B-B14F-4D97-AF65-F5344CB8AC3E}">
        <p14:creationId xmlns:p14="http://schemas.microsoft.com/office/powerpoint/2010/main" val="186468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A60A9-EAB6-7382-FFB6-7B314063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232F-EE35-EBD7-94A8-CDB1D856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37479-19B7-7FD3-B86E-F140614C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70AE9C-76B8-A544-702B-3418B552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" y="523082"/>
            <a:ext cx="3518864" cy="58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F0A55-D7CC-A4BA-CE2B-1AD6A0AA8B0C}"/>
              </a:ext>
            </a:extLst>
          </p:cNvPr>
          <p:cNvSpPr txBox="1"/>
          <p:nvPr/>
        </p:nvSpPr>
        <p:spPr>
          <a:xfrm>
            <a:off x="749147" y="6334918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Обычный_режим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C9F1E-1AE4-EE89-DCEC-9C95C461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8" y="1220518"/>
            <a:ext cx="7013660" cy="428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C0746-EE6E-10C5-D42F-B6F8D49EDBB9}"/>
              </a:ext>
            </a:extLst>
          </p:cNvPr>
          <p:cNvSpPr txBox="1"/>
          <p:nvPr/>
        </p:nvSpPr>
        <p:spPr>
          <a:xfrm>
            <a:off x="7148111" y="6047913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</a:t>
            </a:r>
            <a:r>
              <a:rPr lang="ru-RU" dirty="0" err="1"/>
              <a:t>обработка_кнопок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0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D41B5-0F92-8AD3-740C-79D1334E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645AC-CBEA-4435-1C7D-2CBCFFF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0BE0E-8BE7-EE0D-9DD9-EB874F1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4E35-3389-158B-BA9E-74CFAE51B03E}"/>
              </a:ext>
            </a:extLst>
          </p:cNvPr>
          <p:cNvSpPr txBox="1"/>
          <p:nvPr/>
        </p:nvSpPr>
        <p:spPr>
          <a:xfrm>
            <a:off x="749147" y="6334918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ПОДЪЕМНИК_В_НАЧАЛЬНОЕ_ПОЛОЖЕНИЕ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FD1C6-49B4-DB21-1A42-D947739053B0}"/>
              </a:ext>
            </a:extLst>
          </p:cNvPr>
          <p:cNvSpPr txBox="1"/>
          <p:nvPr/>
        </p:nvSpPr>
        <p:spPr>
          <a:xfrm>
            <a:off x="8487503" y="5220846"/>
            <a:ext cx="31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УПРАВЛЕНИЕ</a:t>
            </a:r>
          </a:p>
          <a:p>
            <a:r>
              <a:rPr lang="ru-RU" dirty="0"/>
              <a:t>ПОДЪЕМНИКОМ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80253A-C5FA-CD83-0A27-F9B047FB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636"/>
            <a:ext cx="8227951" cy="4832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AEC9D-184C-D49E-0DDB-20D851ED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608" t="7871" r="10530"/>
          <a:stretch/>
        </p:blipFill>
        <p:spPr bwMode="auto">
          <a:xfrm>
            <a:off x="8610600" y="2084335"/>
            <a:ext cx="3446214" cy="3094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963AF-FBD7-E54B-CEFD-BCDDDA51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0C32-BFCC-93B0-88B3-EDCEFD65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7480" cy="315912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17DB0B-6058-8B4B-ACD5-F03D27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CD7-C01B-4FC0-43E4-A7E52606A36F}"/>
              </a:ext>
            </a:extLst>
          </p:cNvPr>
          <p:cNvSpPr txBox="1"/>
          <p:nvPr/>
        </p:nvSpPr>
        <p:spPr>
          <a:xfrm>
            <a:off x="4258734" y="6429638"/>
            <a:ext cx="367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ЗАЕЗД_НА_БОРДЮР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2AB7B9-3DED-91C5-B7DE-7C0B0F99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9" y="431764"/>
            <a:ext cx="3279408" cy="5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5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8ECD6C-D549-0968-4C4A-7A87BA0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137D-B8CB-ADEB-49F7-A40B9FE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7" y="448637"/>
            <a:ext cx="10317480" cy="68643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подпрограммы алгоритма блока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A5263-1856-58D2-C4BC-BAD1752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1DF8-B76F-5399-81FE-7B50D58F9BE7}"/>
              </a:ext>
            </a:extLst>
          </p:cNvPr>
          <p:cNvSpPr txBox="1"/>
          <p:nvPr/>
        </p:nvSpPr>
        <p:spPr>
          <a:xfrm>
            <a:off x="4258734" y="6429638"/>
            <a:ext cx="38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Подпрограмма ЗАЕЗД_В_ТРАНСПОРТ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6E63E-D032-DBDA-2B63-BA02F94C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03" y="876093"/>
            <a:ext cx="1999213" cy="56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29145-5FAA-8ACE-0A21-0C8641B8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41" y="0"/>
            <a:ext cx="10515600" cy="846272"/>
          </a:xfrm>
        </p:spPr>
        <p:txBody>
          <a:bodyPr/>
          <a:lstStyle/>
          <a:p>
            <a:pPr algn="ctr"/>
            <a:r>
              <a:rPr lang="ru-RU" dirty="0"/>
              <a:t>Подбор комплектующих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878CF-2FAA-D539-07AA-F4E522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5324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61D83-5A51-1F07-2C47-3E7C6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" y="174350"/>
            <a:ext cx="2573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DBF8B-FD6D-8BE1-CF7A-2AEFC72E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75" y="1088545"/>
            <a:ext cx="2206341" cy="152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3DE35-EC71-D9FD-03FD-B2546946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9"/>
          <a:stretch/>
        </p:blipFill>
        <p:spPr bwMode="auto">
          <a:xfrm>
            <a:off x="5569419" y="1004518"/>
            <a:ext cx="2206341" cy="18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72213-3A24-FE92-2CEE-3A43F59AE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49" r="19660"/>
          <a:stretch/>
        </p:blipFill>
        <p:spPr bwMode="auto">
          <a:xfrm>
            <a:off x="604466" y="3207420"/>
            <a:ext cx="1422455" cy="2938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E84-8403-502F-5E54-75EC41460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875" y="3393998"/>
            <a:ext cx="3282126" cy="3144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5F3BF-78BC-9DD8-B9D3-CDC374A08878}"/>
              </a:ext>
            </a:extLst>
          </p:cNvPr>
          <p:cNvSpPr txBox="1"/>
          <p:nvPr/>
        </p:nvSpPr>
        <p:spPr>
          <a:xfrm>
            <a:off x="137033" y="2747565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 </a:t>
            </a:r>
            <a:r>
              <a:rPr lang="ru-RU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9B0DB-A561-3B8B-D2DF-80BCDB220AF0}"/>
              </a:ext>
            </a:extLst>
          </p:cNvPr>
          <p:cNvSpPr txBox="1"/>
          <p:nvPr/>
        </p:nvSpPr>
        <p:spPr>
          <a:xfrm>
            <a:off x="2389102" y="2609873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d435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54C53-9DDB-BB7B-B4E8-924E986C2438}"/>
              </a:ext>
            </a:extLst>
          </p:cNvPr>
          <p:cNvSpPr txBox="1"/>
          <p:nvPr/>
        </p:nvSpPr>
        <p:spPr>
          <a:xfrm>
            <a:off x="0" y="6145547"/>
            <a:ext cx="252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-3-125-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D06EC-190F-8B76-5FAA-10613B4CCBAF}"/>
              </a:ext>
            </a:extLst>
          </p:cNvPr>
          <p:cNvSpPr txBox="1"/>
          <p:nvPr/>
        </p:nvSpPr>
        <p:spPr>
          <a:xfrm>
            <a:off x="3265104" y="626812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0" i="0" dirty="0">
                <a:solidFill>
                  <a:srgbClr val="54545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KYDBL4850-1E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5B39C-AA24-628C-A954-997D0A790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781" y="682160"/>
            <a:ext cx="3182718" cy="2112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17C95-F534-2426-DA8D-D3E70D94AC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832" y="3476699"/>
            <a:ext cx="2313776" cy="23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8ED69-BFD0-3FF2-C68F-AE36575EB410}"/>
              </a:ext>
            </a:extLst>
          </p:cNvPr>
          <p:cNvSpPr txBox="1"/>
          <p:nvPr/>
        </p:nvSpPr>
        <p:spPr>
          <a:xfrm>
            <a:off x="7488832" y="6065504"/>
            <a:ext cx="25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микросхемы джойстика</a:t>
            </a:r>
          </a:p>
        </p:txBody>
      </p:sp>
    </p:spTree>
    <p:extLst>
      <p:ext uri="{BB962C8B-B14F-4D97-AF65-F5344CB8AC3E}">
        <p14:creationId xmlns:p14="http://schemas.microsoft.com/office/powerpoint/2010/main" val="20378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97950-DF51-ECBE-84AB-56236A3B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9DFE-2C00-1DE7-F424-7739409F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8E9D97-1AF8-4879-9E9B-92ECC1BD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5E17-B665-F068-2A63-EE75E685FD1B}"/>
              </a:ext>
            </a:extLst>
          </p:cNvPr>
          <p:cNvSpPr txBox="1"/>
          <p:nvPr/>
        </p:nvSpPr>
        <p:spPr>
          <a:xfrm>
            <a:off x="4893221" y="6404532"/>
            <a:ext cx="24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FBC901-3DC6-64D4-A983-C36B2213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15" y="670048"/>
            <a:ext cx="7864446" cy="56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B19A-F138-83DE-03F0-1D308BA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CF153-0A7D-8825-B19E-70D34261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09E867-DBF7-0B01-90AA-38BDA5D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39562-8182-9AF7-124F-B940BA411E6A}"/>
              </a:ext>
            </a:extLst>
          </p:cNvPr>
          <p:cNvSpPr txBox="1"/>
          <p:nvPr/>
        </p:nvSpPr>
        <p:spPr>
          <a:xfrm>
            <a:off x="3538064" y="6224073"/>
            <a:ext cx="46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автономной навигации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66687-B069-056A-4CAE-B995F299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5" y="686999"/>
            <a:ext cx="7780538" cy="5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1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A57B05-94C8-E5E8-E858-0D80542F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AD723-8304-C856-18FD-C0719A12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19108-242B-E0B9-EF8C-5427ADAE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41FF4-5A1C-E3A4-69B7-4AC797B1F6CC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джойстика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87195-3DA5-AFAB-3928-8495F7CB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33"/>
            <a:ext cx="12192000" cy="42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3AB644-C273-39C4-2953-5D13EB37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08E9-B4DB-65D4-9554-E21769A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5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Проектирование печатных плат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FFA65-3B86-2B85-11B5-93C2E07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608" y="6408739"/>
            <a:ext cx="2743200" cy="365125"/>
          </a:xfrm>
        </p:spPr>
        <p:txBody>
          <a:bodyPr/>
          <a:lstStyle/>
          <a:p>
            <a:fld id="{6E6D2F52-31FE-466B-94A9-682D9AD3453A}" type="slidenum">
              <a:rPr lang="ru-RU" smtClean="0"/>
              <a:t>38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4299C-37B9-3AC7-15D7-7F1D30594011}"/>
              </a:ext>
            </a:extLst>
          </p:cNvPr>
          <p:cNvSpPr txBox="1"/>
          <p:nvPr/>
        </p:nvSpPr>
        <p:spPr>
          <a:xfrm>
            <a:off x="1356433" y="5635243"/>
            <a:ext cx="955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Плата модуля автономной навигации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A4AA-FB42-B14F-77BA-2B1BCA9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5" y="791746"/>
            <a:ext cx="6250163" cy="4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9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54123-082B-5F54-BFBD-B3F8EF8D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3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40E5D-171D-6162-C27D-69CE4B30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790-B7CC-CDE4-A55D-35072073347E}"/>
              </a:ext>
            </a:extLst>
          </p:cNvPr>
          <p:cNvSpPr txBox="1"/>
          <p:nvPr/>
        </p:nvSpPr>
        <p:spPr>
          <a:xfrm>
            <a:off x="765419" y="1309779"/>
            <a:ext cx="9351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ход</a:t>
            </a:r>
            <a:r>
              <a:rPr lang="ru-RU" dirty="0"/>
              <a:t>е</a:t>
            </a:r>
            <a:r>
              <a:rPr lang="ru-RU" sz="1800" dirty="0"/>
              <a:t> данного выпускного квалификационного проекта</a:t>
            </a:r>
            <a:r>
              <a:rPr lang="en-US" sz="1800" dirty="0"/>
              <a:t>:</a:t>
            </a:r>
          </a:p>
          <a:p>
            <a:r>
              <a:rPr lang="en-US" sz="1800" dirty="0"/>
              <a:t>1. </a:t>
            </a:r>
            <a:r>
              <a:rPr lang="ru-RU" sz="1800" dirty="0"/>
              <a:t>Был проведен анализ существующих решений транспортных средств для людей с ОВЗ, состав</a:t>
            </a:r>
            <a:r>
              <a:rPr lang="ru-RU" dirty="0"/>
              <a:t>лено</a:t>
            </a:r>
            <a:r>
              <a:rPr lang="ru-RU" sz="1800" dirty="0"/>
              <a:t> техническое задание на разработку данного устройства</a:t>
            </a:r>
            <a:r>
              <a:rPr lang="en-US" sz="1800" dirty="0"/>
              <a:t>;</a:t>
            </a:r>
          </a:p>
          <a:p>
            <a:r>
              <a:rPr lang="en-US" sz="1800" dirty="0"/>
              <a:t>2.  </a:t>
            </a:r>
            <a:r>
              <a:rPr lang="ru-RU" sz="1800" dirty="0"/>
              <a:t>Составлена математическая модель, описывающая передвижение и функционирование разрабатываемого устройства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en-US" sz="1800" dirty="0"/>
              <a:t>3. </a:t>
            </a:r>
            <a:r>
              <a:rPr lang="ru-RU" sz="1800" dirty="0"/>
              <a:t>Разработана уникальная конструкция, позволяющая значительно упростить перемещение людей с ОВЗ</a:t>
            </a:r>
            <a:r>
              <a:rPr lang="en-US" sz="1800" dirty="0"/>
              <a:t>;</a:t>
            </a:r>
            <a:endParaRPr lang="ru-RU" sz="1800" dirty="0"/>
          </a:p>
          <a:p>
            <a:r>
              <a:rPr lang="ru-RU" sz="1800" dirty="0"/>
              <a:t>4. Создана на основе мат. модели устройства цифровая система управления, </a:t>
            </a:r>
            <a:r>
              <a:rPr lang="ru-RU" dirty="0"/>
              <a:t>расширяющая функционал обычной инвалидной коляски очень полезными автоматическими режимами</a:t>
            </a:r>
            <a:r>
              <a:rPr lang="en-US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6743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9411-DE04-58A9-3819-AD402B9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85" y="-866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Существующие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2DCBF8-1618-A486-D97C-7A2BFAC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CD0F-A545-D9F8-4164-130DEC1D3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2"/>
          <a:stretch/>
        </p:blipFill>
        <p:spPr>
          <a:xfrm>
            <a:off x="200578" y="959011"/>
            <a:ext cx="1880948" cy="228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62D01-4B5E-B713-CA76-7E2A30048464}"/>
              </a:ext>
            </a:extLst>
          </p:cNvPr>
          <p:cNvSpPr txBox="1"/>
          <p:nvPr/>
        </p:nvSpPr>
        <p:spPr>
          <a:xfrm>
            <a:off x="321979" y="337761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Catewil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Utltra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WD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/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Catewil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2017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34791-B2F0-53BC-0A9C-A75D4E27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6170"/>
                <a:ext cx="2906116" cy="3046988"/>
              </a:xfrm>
              <a:prstGeom prst="rect">
                <a:avLst/>
              </a:prstGeom>
              <a:blipFill>
                <a:blip r:embed="rId5"/>
                <a:stretch>
                  <a:fillRect l="-1048" t="-601" r="-419" b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Кресло-коляска с электроприводом Observer Проходимец OB-EW-002">
            <a:extLst>
              <a:ext uri="{FF2B5EF4-FFF2-40B4-BE49-F238E27FC236}">
                <a16:creationId xmlns:a16="http://schemas.microsoft.com/office/drawing/2014/main" id="{125B3663-94E9-9DD4-ABFA-F82EA0AE33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16" y="948026"/>
            <a:ext cx="2285339" cy="2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45E4A-10D2-D8F7-0560-743461459B4D}"/>
              </a:ext>
            </a:extLst>
          </p:cNvPr>
          <p:cNvSpPr txBox="1"/>
          <p:nvPr/>
        </p:nvSpPr>
        <p:spPr>
          <a:xfrm>
            <a:off x="2852659" y="3394300"/>
            <a:ext cx="265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Проходимец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/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Россия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Observer;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211761-1521-8C52-A578-8B2A76A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99" y="3767554"/>
                <a:ext cx="2979285" cy="3046988"/>
              </a:xfrm>
              <a:prstGeom prst="rect">
                <a:avLst/>
              </a:prstGeom>
              <a:blipFill>
                <a:blip r:embed="rId7"/>
                <a:stretch>
                  <a:fillRect l="-1230" t="-600" r="-820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A02A8-2418-B6C8-D705-EF339822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6" y="990618"/>
            <a:ext cx="2236766" cy="225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533D3-36D6-82C0-2DAC-F2DB6916C7CB}"/>
              </a:ext>
            </a:extLst>
          </p:cNvPr>
          <p:cNvSpPr txBox="1"/>
          <p:nvPr/>
        </p:nvSpPr>
        <p:spPr>
          <a:xfrm>
            <a:off x="5986135" y="3377616"/>
            <a:ext cx="185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Otto bork C1000 DS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/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Германия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Otto bork;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немецкий,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своей разработки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7-8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2013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2394F-DFC3-C1FD-7F53-387E395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22" y="3716170"/>
                <a:ext cx="3459147" cy="3508653"/>
              </a:xfrm>
              <a:prstGeom prst="rect">
                <a:avLst/>
              </a:prstGeom>
              <a:blipFill>
                <a:blip r:embed="rId9"/>
                <a:stretch>
                  <a:fillRect l="-880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1DD4F-0155-12AA-7C88-D608471271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8170"/>
          <a:stretch/>
        </p:blipFill>
        <p:spPr bwMode="auto">
          <a:xfrm>
            <a:off x="8948165" y="985798"/>
            <a:ext cx="2255331" cy="1957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DDB3A1-EDEC-F2BD-44DE-BD0E95B5C9B4}"/>
              </a:ext>
            </a:extLst>
          </p:cNvPr>
          <p:cNvSpPr txBox="1"/>
          <p:nvPr/>
        </p:nvSpPr>
        <p:spPr>
          <a:xfrm>
            <a:off x="8858434" y="3359039"/>
            <a:ext cx="247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Ortonica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Pulse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770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/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Страна-производитель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Китай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Компания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Ortonica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Тип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коляска повышенной проходимости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Джойстик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английский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Максимальная преодолеваемая высота ступеньки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бордюра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10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см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Максимальный преодолеваемый угол наклона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Год начала производства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2018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0D7CD5-5DA7-B0EA-6B25-768F9E4B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434" y="3563577"/>
                <a:ext cx="3169958" cy="2800767"/>
              </a:xfrm>
              <a:prstGeom prst="rect">
                <a:avLst/>
              </a:prstGeom>
              <a:blipFill>
                <a:blip r:embed="rId11"/>
                <a:stretch>
                  <a:fillRect l="-962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7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7FE5-E69A-B88E-D3C7-9681036E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21815" cy="94297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Сравнение существующих решений и их классификация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8C2796-C448-1EA7-563F-60B7911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D2F52-31FE-466B-94A9-682D9AD3453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89246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690938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28789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BBD27208-0195-FEE2-E9F0-D5959B19D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35188"/>
                  </p:ext>
                </p:extLst>
              </p:nvPr>
            </p:nvGraphicFramePr>
            <p:xfrm>
              <a:off x="177527" y="975100"/>
              <a:ext cx="7719800" cy="5746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29631">
                      <a:extLst>
                        <a:ext uri="{9D8B030D-6E8A-4147-A177-3AD203B41FA5}">
                          <a16:colId xmlns:a16="http://schemas.microsoft.com/office/drawing/2014/main" val="1157996081"/>
                        </a:ext>
                      </a:extLst>
                    </a:gridCol>
                    <a:gridCol w="1306587">
                      <a:extLst>
                        <a:ext uri="{9D8B030D-6E8A-4147-A177-3AD203B41FA5}">
                          <a16:colId xmlns:a16="http://schemas.microsoft.com/office/drawing/2014/main" val="2381408098"/>
                        </a:ext>
                      </a:extLst>
                    </a:gridCol>
                    <a:gridCol w="1521303">
                      <a:extLst>
                        <a:ext uri="{9D8B030D-6E8A-4147-A177-3AD203B41FA5}">
                          <a16:colId xmlns:a16="http://schemas.microsoft.com/office/drawing/2014/main" val="486372625"/>
                        </a:ext>
                      </a:extLst>
                    </a:gridCol>
                    <a:gridCol w="1363508">
                      <a:extLst>
                        <a:ext uri="{9D8B030D-6E8A-4147-A177-3AD203B41FA5}">
                          <a16:colId xmlns:a16="http://schemas.microsoft.com/office/drawing/2014/main" val="4092701245"/>
                        </a:ext>
                      </a:extLst>
                    </a:gridCol>
                    <a:gridCol w="1298771">
                      <a:extLst>
                        <a:ext uri="{9D8B030D-6E8A-4147-A177-3AD203B41FA5}">
                          <a16:colId xmlns:a16="http://schemas.microsoft.com/office/drawing/2014/main" val="3238359360"/>
                        </a:ext>
                      </a:extLst>
                    </a:gridCol>
                  </a:tblGrid>
                  <a:tr h="475401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Параметр</a:t>
                          </a:r>
                          <a:r>
                            <a:rPr lang="en-US" sz="1400" dirty="0"/>
                            <a:t>/</a:t>
                          </a:r>
                          <a:r>
                            <a:rPr lang="ru-RU" sz="1400" dirty="0"/>
                            <a:t>Название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Ultra 4WD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Проходимец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С1000 </a:t>
                          </a:r>
                          <a:r>
                            <a:rPr lang="en-US" sz="1400" dirty="0"/>
                            <a:t>DS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Pulse 770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559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Страна-производитель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Россия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Китай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1280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Год начала производства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2017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2013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2018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4070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Компания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Catewil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Observer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Ottobork</a:t>
                          </a:r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Ortonica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39934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Тип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/>
                            <a:t>Коляска повышенной проходимости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958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База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Колесная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504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Мощность моторов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1300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450 Вт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600</a:t>
                          </a:r>
                          <a:r>
                            <a:rPr lang="ru-RU" sz="1400" dirty="0"/>
                            <a:t> Вт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2325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Наличие </a:t>
                          </a:r>
                          <a:r>
                            <a:rPr lang="ru-RU" sz="1400" dirty="0" err="1"/>
                            <a:t>электрорегулировок</a:t>
                          </a:r>
                          <a:r>
                            <a:rPr lang="ru-RU" sz="1400" dirty="0"/>
                            <a:t> сиденья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Опционально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Есть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Нет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8598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Джойстик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Германский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Английский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862664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Максимальная преодолеваемая высота ступеньки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15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7-8 см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10 см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32319"/>
                      </a:ext>
                    </a:extLst>
                  </a:tr>
                  <a:tr h="882887">
                    <a:tc>
                      <a:txBody>
                        <a:bodyPr/>
                        <a:lstStyle/>
                        <a:p>
                          <a:r>
                            <a:rPr lang="ru-RU" sz="1400" dirty="0"/>
                            <a:t>Максимальный преодолеваемый угол наклона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71495" t="-551724" r="-32196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32400" t="-551724" r="-17560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70982" t="-551724" r="-9598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95305" t="-551724" r="-939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5322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2BF73-C9C5-5B89-3EB2-03C1976A6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43924"/>
            <a:ext cx="2954326" cy="56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29E9-D2F7-C114-72F5-3C7E776B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201003"/>
            <a:ext cx="10515600" cy="1072906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Электроколясок, которые могли бы заезжать в общественный транспорт не было выявлено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Потребность в колясках, заезжающих в транспорт, есть очень большая, из-за маленького для городских условий запаса хода на одном заряде у всех существующих решений</a:t>
                </a:r>
                <a:r>
                  <a:rPr lang="en-US" sz="2000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Не выявлено универсальных колясок, способных как преодолевать пандусы углом больше 20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dirty="0"/>
                  <a:t> и бордюры больше 10 см в высоту, так и справляться с плохими дорожными условиями, и при этом иметь габариты, позволяющие заезжать в лифты в зданиях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r>
                  <a:rPr lang="ru-RU" sz="2000" dirty="0"/>
                  <a:t>Необходима электроколяска, которая позволит инвалиду свободно преодолевать пандусы и бордюры, а также без проблем пользоваться общественным транспортом. Есть также потребность в новых режимах работы, облегчающих повседневное и экстренное перемещение лиц с ОВЗ.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A0D7B7-5EEE-9A57-EEFA-E67089E6E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9077"/>
                <a:ext cx="10515600" cy="4351338"/>
              </a:xfrm>
              <a:blipFill>
                <a:blip r:embed="rId2"/>
                <a:stretch>
                  <a:fillRect l="-638" t="-1541" r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50967-0432-AF3C-3385-E1D0D36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5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E670C-D421-D49C-80A0-BFCA2E7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8B1CC-666C-1B6B-BE20-3B490DD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15" y="17083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Целью данного проекта является расширение возможностей существующих транспортных средств для людей с ОВЗ функцией заезда в транспорт, а также режимом автоматической доставки пассажира в заданную точку.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Задачи данного проекта </a:t>
            </a:r>
          </a:p>
          <a:p>
            <a:pPr marL="0" indent="0">
              <a:buNone/>
            </a:pPr>
            <a:r>
              <a:rPr lang="en-US" sz="2400" dirty="0"/>
              <a:t>1. </a:t>
            </a:r>
            <a:r>
              <a:rPr lang="ru-RU" sz="2400" dirty="0"/>
              <a:t>Провести анализ существующих решений транспортных средств для людей с ОВЗ, составить техническое задание на разработку данного устройства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2.  </a:t>
            </a:r>
            <a:r>
              <a:rPr lang="ru-RU" sz="2400" dirty="0"/>
              <a:t>Составить математическую модель, описывающую передвижение и функционирование разрабатываемого устройства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ru-RU" sz="2400" dirty="0"/>
              <a:t>Разработать конструкцию, удовлетворяющую требованиям ТЗ</a:t>
            </a:r>
          </a:p>
          <a:p>
            <a:pPr marL="0" indent="0">
              <a:buNone/>
            </a:pPr>
            <a:r>
              <a:rPr lang="ru-RU" sz="2400" dirty="0"/>
              <a:t>4. Создать на основе мат. модели устройства цифровую систему управления, которая позволит данному транспортному средству правильно выполнять свои функции, описанные в целях данного 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7D29F-6E83-C3F0-F442-F3A1C21D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79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6A81-0106-901F-2462-775F791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технические характеристики: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449D4-4A93-C07D-08D8-DFE66DA5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Рама устройства должна обеспечивать надежное и безопасное крепление пассажира весом не более 100 кг;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2. </a:t>
            </a: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Рама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приводы должны обеспечивать безопасный подъем пассажира по ступенькам высотой до 40 см или по пандусу с углом наклона до 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ru-RU" sz="2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включительно; 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масса транспортного средства без пассажира не должна быть больше 300 кг;</a:t>
            </a:r>
          </a:p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работы от одного заряда не менее 5 часов.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5. Габаритные размеры автономного транспортного средства не более 1400х800х900 мм</a:t>
            </a:r>
          </a:p>
          <a:p>
            <a:pPr marL="0" indent="0">
              <a:buNone/>
            </a:pP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861BB-53E6-4A68-74BA-5DE0825A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36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898683-AED4-6ECE-4436-E9BD735A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CAE4E-4663-B8F2-2E5E-F401F10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-27720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Основные пункты из технического задания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8BF09-4CBE-B5F3-4769-4242F839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735377"/>
            <a:ext cx="10515600" cy="5986097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Габаритные размеры автономного транспортного средства не более 1400х800х900 мм (длина, ширина, высота),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расчетные значения параметр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длины и ширины приняты длина кабины и ширина дверного проема самого маленького из лифтов, предназначенных для перевозки людей с ОВЗ, по ГОСТ 5746-2015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Лифты пассажирские. Основные параметры и размеры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”;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8440-B5FA-DD81-3A68-3AA5D17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2F52-31FE-466B-94A9-682D9AD3453A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FFB1A-F11F-BDAA-D568-B49AF80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2369779"/>
            <a:ext cx="5673969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1423</Words>
  <Application>Microsoft Office PowerPoint</Application>
  <PresentationFormat>Широкоэкранный</PresentationFormat>
  <Paragraphs>287</Paragraphs>
  <Slides>39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Тема Office</vt:lpstr>
      <vt:lpstr>1_Тема Office</vt:lpstr>
      <vt:lpstr>Презентация PowerPoint</vt:lpstr>
      <vt:lpstr>Актуальность темы</vt:lpstr>
      <vt:lpstr>Презентация PowerPoint</vt:lpstr>
      <vt:lpstr>Существующие решения</vt:lpstr>
      <vt:lpstr>Сравнение существующих решений и их классификация</vt:lpstr>
      <vt:lpstr>Идея проекта</vt:lpstr>
      <vt:lpstr>Цели и задачи проекта</vt:lpstr>
      <vt:lpstr>Основные технические характеристики:</vt:lpstr>
      <vt:lpstr>Основные пункты из технического задания</vt:lpstr>
      <vt:lpstr>Выбор кинематической схемы</vt:lpstr>
      <vt:lpstr>Кинематико-динамическая модель робота</vt:lpstr>
      <vt:lpstr>Формирование желаемого положения робота  (режим ручного управления)</vt:lpstr>
      <vt:lpstr>Результаты моделирования движения при ручном управлении</vt:lpstr>
      <vt:lpstr>Результаты моделирования движения при ручном управлении</vt:lpstr>
      <vt:lpstr>Выбор конфигурации подвески</vt:lpstr>
      <vt:lpstr>Моделирование процесса подъема в транспорт</vt:lpstr>
      <vt:lpstr>Полная математическая модель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Проектирование приводной части</vt:lpstr>
      <vt:lpstr>Общий вид инвалидной коляски</vt:lpstr>
      <vt:lpstr>Функциональная схема устройства</vt:lpstr>
      <vt:lpstr>Структурная схема системы управления</vt:lpstr>
      <vt:lpstr>Моделирование приводов и их регуляторов</vt:lpstr>
      <vt:lpstr>Настройка устойчивости регулятора привода (привод колеса)</vt:lpstr>
      <vt:lpstr>Алгоритм управляющей программы</vt:lpstr>
      <vt:lpstr>Презентация PowerPoint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Основные подпрограммы алгоритма блока управления</vt:lpstr>
      <vt:lpstr>Подбор комплектующих</vt:lpstr>
      <vt:lpstr>Проектирование печатных плат</vt:lpstr>
      <vt:lpstr>Проектирование печатных плат</vt:lpstr>
      <vt:lpstr>Проектирование печатных плат</vt:lpstr>
      <vt:lpstr>Проектирование печатных плат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Комплексная система управления движения инвалидной коляски </dc:title>
  <dc:creator>Дмитрий Калашников</dc:creator>
  <cp:lastModifiedBy>Дмитрий Калашников</cp:lastModifiedBy>
  <cp:revision>134</cp:revision>
  <dcterms:created xsi:type="dcterms:W3CDTF">2023-10-19T08:59:10Z</dcterms:created>
  <dcterms:modified xsi:type="dcterms:W3CDTF">2025-05-27T15:41:39Z</dcterms:modified>
</cp:coreProperties>
</file>